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2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9" r:id="rId10"/>
    <p:sldId id="265" r:id="rId11"/>
    <p:sldId id="264" r:id="rId12"/>
    <p:sldId id="266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1" d="100"/>
          <a:sy n="71" d="100"/>
        </p:scale>
        <p:origin x="-208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5" Type="http://schemas.openxmlformats.org/officeDocument/2006/relationships/printerSettings" Target="printerSettings/printerSettings1.bin"/><Relationship Id="rId16" Type="http://schemas.openxmlformats.org/officeDocument/2006/relationships/presProps" Target="presProps.xml"/><Relationship Id="rId17" Type="http://schemas.openxmlformats.org/officeDocument/2006/relationships/viewProps" Target="viewProps.xml"/><Relationship Id="rId18" Type="http://schemas.openxmlformats.org/officeDocument/2006/relationships/theme" Target="theme/theme1.xml"/><Relationship Id="rId1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57F25B-4ABF-B84A-9D65-DDCEA25A51A4}" type="datetimeFigureOut">
              <a:rPr lang="en-US" smtClean="0"/>
              <a:t>9/8/16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74F1EE-2944-7449-A115-93D1E0FD00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8770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74F1EE-2944-7449-A115-93D1E0FD00F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939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ver-TextureFore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796303"/>
            <a:ext cx="7086600" cy="1847850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66565"/>
            <a:ext cx="7086600" cy="1752600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88423" y="6221506"/>
            <a:ext cx="2743200" cy="365125"/>
          </a:xfrm>
        </p:spPr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295400" y="6221506"/>
            <a:ext cx="2743200" cy="365125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5" y="3765177"/>
            <a:ext cx="7272338" cy="1098176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78013" y="777240"/>
            <a:ext cx="4294363" cy="2866913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9025" y="4867836"/>
            <a:ext cx="7272338" cy="126402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6588" y="609600"/>
            <a:ext cx="1524000" cy="5516563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89024" y="609600"/>
            <a:ext cx="5921376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792224"/>
            <a:ext cx="7086600" cy="1847088"/>
          </a:xfrm>
        </p:spPr>
        <p:txBody>
          <a:bodyPr vert="horz" lIns="91440" tIns="45720" rIns="91440" bIns="45720" rtlCol="0" anchor="b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5400" b="1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3666744"/>
            <a:ext cx="7086600" cy="1755648"/>
          </a:xfrm>
        </p:spPr>
        <p:txBody>
          <a:bodyPr vert="horz" lIns="91440" tIns="45720" rIns="91440" bIns="45720" rtlCol="0" anchor="t" anchorCtr="0">
            <a:noAutofit/>
            <a:scene3d>
              <a:camera prst="orthographicFront"/>
              <a:lightRig rig="threePt" dir="t">
                <a:rot lat="0" lon="0" rev="10800000"/>
              </a:lightRig>
            </a:scene3d>
            <a:sp3d extrusionH="25400">
              <a:bevelT w="12700" h="12700" prst="relaxedInset"/>
              <a:bevelB w="12700" h="12700" prst="relaxedInset"/>
            </a:sp3d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ct val="0"/>
              </a:spcBef>
              <a:buFont typeface="Wingdings" pitchFamily="2" charset="2"/>
              <a:buNone/>
              <a:defRPr sz="2000" b="0" kern="1200">
                <a:solidFill>
                  <a:schemeClr val="tx1">
                    <a:lumMod val="75000"/>
                    <a:lumOff val="25000"/>
                  </a:schemeClr>
                </a:solidFill>
                <a:effectLst>
                  <a:outerShdw blurRad="25400" dist="19050" dir="4200000" algn="ctr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8902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32363" y="1816100"/>
            <a:ext cx="3429000" cy="431006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</p:spPr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89024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2363" y="1688679"/>
            <a:ext cx="3429000" cy="827088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32363" y="2590800"/>
            <a:ext cx="3429000" cy="35353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729" y="381000"/>
            <a:ext cx="3429000" cy="1649506"/>
          </a:xfrm>
        </p:spPr>
        <p:txBody>
          <a:bodyPr anchor="b"/>
          <a:lstStyle>
            <a:lvl1pPr algn="ctr">
              <a:lnSpc>
                <a:spcPct val="100000"/>
              </a:lnSpc>
              <a:defRPr sz="3600" b="1"/>
            </a:lvl1pPr>
          </a:lstStyle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588" y="381000"/>
            <a:ext cx="3429000" cy="574516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84729" y="2057401"/>
            <a:ext cx="3429000" cy="3657600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2D2B3B-882E-40F3-A32F-6DD516915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terior-Overla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2363" y="739588"/>
            <a:ext cx="3429000" cy="1290380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1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88136" y="779929"/>
            <a:ext cx="3429000" cy="4935071"/>
          </a:xfrm>
          <a:ln w="76200" cmpd="dbl">
            <a:solidFill>
              <a:schemeClr val="tx1"/>
            </a:solidFill>
            <a:miter lim="800000"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32363" y="2057400"/>
            <a:ext cx="342900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spcBef>
                <a:spcPts val="60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 typeface="Wingdings" pitchFamily="2" charset="2"/>
              <a:buNone/>
            </a:pPr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89024" y="274637"/>
            <a:ext cx="7272339" cy="133900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_tradnl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89024" y="1801906"/>
            <a:ext cx="7272339" cy="4324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02187" y="6356350"/>
            <a:ext cx="24294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47822C2-F06A-D54C-ADD6-5E2B769955ED}" type="datetimeFigureOut">
              <a:rPr lang="en-US" smtClean="0"/>
              <a:t>9/8/16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420393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A0A2196-124B-D141-A556-72D092CD4A4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  <p:sldLayoutId id="2147483936" r:id="rId12"/>
  </p:sldLayoutIdLst>
  <p:txStyles>
    <p:titleStyle>
      <a:lvl1pPr algn="ctr" defTabSz="914400" rtl="0" eaLnBrk="1" latinLnBrk="0" hangingPunct="1">
        <a:lnSpc>
          <a:spcPts val="5200"/>
        </a:lnSpc>
        <a:spcBef>
          <a:spcPct val="0"/>
        </a:spcBef>
        <a:buNone/>
        <a:defRPr sz="4800" b="1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2000"/>
        </a:spcBef>
        <a:buFont typeface="Wingdings" pitchFamily="2" charset="2"/>
        <a:buChar char="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Font typeface="Wingdings" pitchFamily="2" charset="2"/>
        <a:buChar char="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Font typeface="Wingdings" pitchFamily="2" charset="2"/>
        <a:buChar char="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711325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002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90763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71750" indent="-288925" algn="l" defTabSz="914400" rtl="0" eaLnBrk="1" latinLnBrk="0" hangingPunct="1">
        <a:spcBef>
          <a:spcPct val="20000"/>
        </a:spcBef>
        <a:buFont typeface="Wingdings" pitchFamily="2" charset="2"/>
        <a:buChar char="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885" y="427294"/>
            <a:ext cx="5499235" cy="411911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03895" y="4689287"/>
            <a:ext cx="77638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An orthographic drawing, sometimes called a working drawing, is usually the last drawing produced by a designer. It normally has three accurate views of a product, a front view, side view and plan view. </a:t>
            </a:r>
            <a:r>
              <a:rPr lang="en-US" dirty="0"/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832998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6340" y="635000"/>
            <a:ext cx="3168486" cy="24660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18000" y="635000"/>
            <a:ext cx="28905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8</a:t>
            </a:r>
            <a:r>
              <a:rPr lang="en-US" dirty="0" smtClean="0"/>
              <a:t> grade exercises</a:t>
            </a:r>
          </a:p>
          <a:p>
            <a:r>
              <a:rPr lang="en-US" sz="1400" dirty="0" smtClean="0"/>
              <a:t>Drawn in paper and on a virtual grid</a:t>
            </a:r>
            <a:endParaRPr lang="en-US" sz="1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b="18151"/>
          <a:stretch/>
        </p:blipFill>
        <p:spPr>
          <a:xfrm>
            <a:off x="1344794" y="3535902"/>
            <a:ext cx="2429061" cy="279662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78487" y="2333782"/>
            <a:ext cx="4279900" cy="287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959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4213" t="11757" r="15389" b="22570"/>
          <a:stretch/>
        </p:blipFill>
        <p:spPr>
          <a:xfrm>
            <a:off x="1524000" y="777875"/>
            <a:ext cx="3413125" cy="22542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2104" t="46990" r="-2104" b="3936"/>
          <a:stretch/>
        </p:blipFill>
        <p:spPr>
          <a:xfrm>
            <a:off x="1254125" y="3278207"/>
            <a:ext cx="7411306" cy="275429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86375" y="635000"/>
            <a:ext cx="1877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 grade exercises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286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8591" y="485384"/>
            <a:ext cx="2483532" cy="2466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18000" y="635000"/>
            <a:ext cx="289053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 grade exercises</a:t>
            </a:r>
          </a:p>
          <a:p>
            <a:r>
              <a:rPr lang="en-US" sz="1400" dirty="0" smtClean="0"/>
              <a:t>Drawn in paper and on a virtual grid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9446" y="1396766"/>
            <a:ext cx="2535411" cy="223837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1190625" y="6062108"/>
            <a:ext cx="38010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slideplayer.com</a:t>
            </a:r>
            <a:r>
              <a:rPr lang="en-US" dirty="0"/>
              <a:t>/slide/6963740/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t="16967" r="53135" b="15987"/>
          <a:stretch/>
        </p:blipFill>
        <p:spPr>
          <a:xfrm>
            <a:off x="1190625" y="3281493"/>
            <a:ext cx="2581498" cy="27727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/>
          <a:srcRect l="37942" t="47680" b="5183"/>
          <a:stretch/>
        </p:blipFill>
        <p:spPr>
          <a:xfrm>
            <a:off x="4768552" y="3896388"/>
            <a:ext cx="3783854" cy="215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1418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625" y="1717576"/>
            <a:ext cx="5054855" cy="228527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9810" y="1165309"/>
            <a:ext cx="2856915" cy="3504295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78256" y="5300636"/>
            <a:ext cx="772865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Dimensions (measurements) are also drawn on each view, ensuring the manufacturer can make the product to the precise size and the designers requirements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64637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6052" y="4292506"/>
            <a:ext cx="3911600" cy="20828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5041" y="834764"/>
            <a:ext cx="5547245" cy="3029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1163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055" y="388597"/>
            <a:ext cx="4036823" cy="289432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895305" y="4118177"/>
            <a:ext cx="332744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A parts list is also included. This has the precise measurements for every part of the product and includes details such as materials and finish</a:t>
            </a:r>
            <a:r>
              <a:rPr lang="en-US" dirty="0" smtClean="0"/>
              <a:t>. 	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2750" y="3127375"/>
            <a:ext cx="4559188" cy="3234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18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1262" y="334603"/>
            <a:ext cx="5075363" cy="28422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7611" y="3176806"/>
            <a:ext cx="5059014" cy="3263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37788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251" y="1704741"/>
            <a:ext cx="6794500" cy="366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5141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2973" y="827411"/>
            <a:ext cx="7455934" cy="5183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7762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07517" y="1112477"/>
            <a:ext cx="3580608" cy="474927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1967412" y="6057436"/>
            <a:ext cx="61705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www.technologystudent.com</a:t>
            </a:r>
            <a:r>
              <a:rPr lang="en-US" dirty="0"/>
              <a:t>/</a:t>
            </a:r>
            <a:r>
              <a:rPr lang="en-US" dirty="0" err="1"/>
              <a:t>despro_flsh</a:t>
            </a:r>
            <a:r>
              <a:rPr lang="en-US" dirty="0"/>
              <a:t>/clock1.html</a:t>
            </a:r>
          </a:p>
        </p:txBody>
      </p:sp>
    </p:spTree>
    <p:extLst>
      <p:ext uri="{BB962C8B-B14F-4D97-AF65-F5344CB8AC3E}">
        <p14:creationId xmlns:p14="http://schemas.microsoft.com/office/powerpoint/2010/main" val="1682390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98333" y="2672994"/>
            <a:ext cx="7368857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Isometric projection or Isometric Drawing is a method of graphic representation of three-dimensional objects. The technique is intended to combine the illusion of depth, as in a perspective rendering, with the undistorted presentation of the object’s principal dimensions—that is, those parallel to a chosen set of three mutually perpendicular coordinate axes.</a:t>
            </a:r>
            <a:endParaRPr lang="en-US" sz="2400" dirty="0"/>
          </a:p>
        </p:txBody>
      </p:sp>
      <p:sp>
        <p:nvSpPr>
          <p:cNvPr id="3" name="Rectangle 2"/>
          <p:cNvSpPr/>
          <p:nvPr/>
        </p:nvSpPr>
        <p:spPr>
          <a:xfrm>
            <a:off x="1350734" y="714552"/>
            <a:ext cx="6966058" cy="1754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rgbClr val="FF0000"/>
                </a:solidFill>
              </a:rPr>
              <a:t>Isometric projection </a:t>
            </a:r>
            <a:endParaRPr lang="en-US" sz="3600" b="1" dirty="0" smtClean="0">
              <a:solidFill>
                <a:srgbClr val="FF0000"/>
              </a:solidFill>
            </a:endParaRP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or </a:t>
            </a:r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Isometric </a:t>
            </a:r>
            <a:r>
              <a:rPr lang="en-US" sz="3600" b="1" dirty="0">
                <a:solidFill>
                  <a:srgbClr val="FF0000"/>
                </a:solidFill>
              </a:rPr>
              <a:t>Drawing is a </a:t>
            </a:r>
            <a:r>
              <a:rPr lang="en-US" sz="3600" b="1" dirty="0" smtClean="0">
                <a:solidFill>
                  <a:srgbClr val="FF0000"/>
                </a:solidFill>
              </a:rPr>
              <a:t>method</a:t>
            </a:r>
            <a:endParaRPr lang="en-US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3211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Tradition">
  <a:themeElements>
    <a:clrScheme name="Tradition">
      <a:dk1>
        <a:srgbClr val="000000"/>
      </a:dk1>
      <a:lt1>
        <a:srgbClr val="FFFFFF"/>
      </a:lt1>
      <a:dk2>
        <a:srgbClr val="59480D"/>
      </a:dk2>
      <a:lt2>
        <a:srgbClr val="D28E11"/>
      </a:lt2>
      <a:accent1>
        <a:srgbClr val="6B4A0B"/>
      </a:accent1>
      <a:accent2>
        <a:srgbClr val="790A14"/>
      </a:accent2>
      <a:accent3>
        <a:srgbClr val="908342"/>
      </a:accent3>
      <a:accent4>
        <a:srgbClr val="423E5C"/>
      </a:accent4>
      <a:accent5>
        <a:srgbClr val="641345"/>
      </a:accent5>
      <a:accent6>
        <a:srgbClr val="748A2F"/>
      </a:accent6>
      <a:hlink>
        <a:srgbClr val="DD7E0E"/>
      </a:hlink>
      <a:folHlink>
        <a:srgbClr val="7F6F6F"/>
      </a:folHlink>
    </a:clrScheme>
    <a:fontScheme name="Tradition">
      <a:majorFont>
        <a:latin typeface="Candara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andara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Tradit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10000"/>
                <a:satMod val="150000"/>
              </a:schemeClr>
              <a:schemeClr val="phClr">
                <a:tint val="90000"/>
                <a:satMod val="300000"/>
              </a:schemeClr>
            </a:duotone>
          </a:blip>
          <a:stretch/>
        </a:blip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38100" cap="flat" cmpd="sng" algn="ctr">
          <a:solidFill>
            <a:schemeClr val="phClr">
              <a:shade val="90000"/>
            </a:schemeClr>
          </a:solidFill>
          <a:prstDash val="solid"/>
          <a:miter/>
        </a:ln>
        <a:ln w="76200" cap="flat" cmpd="dbl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innerShdw blurRad="127000">
              <a:srgbClr val="FFFFFF">
                <a:alpha val="35000"/>
              </a:srgbClr>
            </a:innerShdw>
          </a:effectLst>
          <a:scene3d>
            <a:camera prst="orthographicFront">
              <a:rot lat="0" lon="0" rev="0"/>
            </a:camera>
            <a:lightRig rig="chilly" dir="tl">
              <a:rot lat="0" lon="0" rev="5400000"/>
            </a:lightRig>
          </a:scene3d>
          <a:sp3d prstMaterial="softEdge">
            <a:bevelT w="0" h="0"/>
          </a:sp3d>
        </a:effectStyle>
        <a:effectStyle>
          <a:effectLst>
            <a:outerShdw blurRad="63500" dist="25400" dir="5400000" algn="br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3600000"/>
            </a:lightRig>
          </a:scene3d>
          <a:sp3d>
            <a:bevelT w="889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hade val="10000"/>
                <a:satMod val="175000"/>
              </a:schemeClr>
              <a:schemeClr val="phClr">
                <a:satMod val="3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Tradition.thmx</Template>
  <TotalTime>280</TotalTime>
  <Words>196</Words>
  <Application>Microsoft Macintosh PowerPoint</Application>
  <PresentationFormat>On-screen Show (4:3)</PresentationFormat>
  <Paragraphs>15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Tradition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ccb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ccb ccb</dc:creator>
  <cp:lastModifiedBy>ccb ccb</cp:lastModifiedBy>
  <cp:revision>19</cp:revision>
  <dcterms:created xsi:type="dcterms:W3CDTF">2016-08-18T12:57:30Z</dcterms:created>
  <dcterms:modified xsi:type="dcterms:W3CDTF">2016-09-08T13:01:03Z</dcterms:modified>
</cp:coreProperties>
</file>